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systemforkid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8896" y="389587"/>
            <a:ext cx="10693758" cy="911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Digestive System: How it 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393" y="6319624"/>
            <a:ext cx="8915399" cy="644627"/>
          </a:xfrm>
        </p:spPr>
        <p:txBody>
          <a:bodyPr/>
          <a:lstStyle/>
          <a:p>
            <a:r>
              <a:rPr lang="en-US" dirty="0" smtClean="0"/>
              <a:t>Free PPT’s: www.ecosystemforkids.com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28075" y="1400972"/>
            <a:ext cx="8915399" cy="6446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digestive system is designed to convert the food we eat into nutrients which is used by the body for energy, repairing worn out cells and growth.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780" y="1960482"/>
            <a:ext cx="4707903" cy="444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15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8896" y="-35420"/>
            <a:ext cx="10693758" cy="911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Digestive System: How it 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393" y="6512809"/>
            <a:ext cx="8915399" cy="496421"/>
          </a:xfrm>
        </p:spPr>
        <p:txBody>
          <a:bodyPr/>
          <a:lstStyle/>
          <a:p>
            <a:r>
              <a:rPr lang="en-US" dirty="0" smtClean="0"/>
              <a:t>Free PPT’s: www.ecosystemforkids.com</a:t>
            </a:r>
            <a:endParaRPr lang="en-US" dirty="0"/>
          </a:p>
        </p:txBody>
      </p:sp>
      <p:sp>
        <p:nvSpPr>
          <p:cNvPr id="5" name="Right Arrow Callout 4"/>
          <p:cNvSpPr/>
          <p:nvPr/>
        </p:nvSpPr>
        <p:spPr>
          <a:xfrm>
            <a:off x="3876544" y="901518"/>
            <a:ext cx="2550017" cy="425002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Mouth</a:t>
            </a:r>
            <a:endParaRPr lang="en-US" dirty="0"/>
          </a:p>
        </p:txBody>
      </p:sp>
      <p:sp>
        <p:nvSpPr>
          <p:cNvPr id="7" name="Right Arrow Callout 6"/>
          <p:cNvSpPr/>
          <p:nvPr/>
        </p:nvSpPr>
        <p:spPr>
          <a:xfrm>
            <a:off x="3876544" y="1899636"/>
            <a:ext cx="2550017" cy="470078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Esophagus</a:t>
            </a:r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3876543" y="2451475"/>
            <a:ext cx="2550017" cy="433393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Stomach</a:t>
            </a:r>
            <a:endParaRPr lang="en-US" dirty="0"/>
          </a:p>
        </p:txBody>
      </p:sp>
      <p:sp>
        <p:nvSpPr>
          <p:cNvPr id="9" name="Right Arrow Callout 8"/>
          <p:cNvSpPr/>
          <p:nvPr/>
        </p:nvSpPr>
        <p:spPr>
          <a:xfrm>
            <a:off x="3876543" y="2958237"/>
            <a:ext cx="2550017" cy="549305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10" name="Right Arrow Callout 9"/>
          <p:cNvSpPr/>
          <p:nvPr/>
        </p:nvSpPr>
        <p:spPr>
          <a:xfrm>
            <a:off x="3876543" y="3585397"/>
            <a:ext cx="2550017" cy="1098609"/>
          </a:xfrm>
          <a:prstGeom prst="righ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Pancreas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Liver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Gall bladder</a:t>
            </a:r>
            <a:endParaRPr lang="en-US" dirty="0"/>
          </a:p>
        </p:txBody>
      </p:sp>
      <p:sp>
        <p:nvSpPr>
          <p:cNvPr id="11" name="Right Arrow Callout 10"/>
          <p:cNvSpPr/>
          <p:nvPr/>
        </p:nvSpPr>
        <p:spPr>
          <a:xfrm>
            <a:off x="3876543" y="4779231"/>
            <a:ext cx="2550017" cy="686483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Colon (Large Intestine)</a:t>
            </a:r>
          </a:p>
        </p:txBody>
      </p:sp>
      <p:sp>
        <p:nvSpPr>
          <p:cNvPr id="13" name="Right Arrow Callout 12"/>
          <p:cNvSpPr/>
          <p:nvPr/>
        </p:nvSpPr>
        <p:spPr>
          <a:xfrm>
            <a:off x="3876542" y="5523670"/>
            <a:ext cx="2550017" cy="400612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Rectum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16" y="1011932"/>
            <a:ext cx="3239186" cy="3057791"/>
          </a:xfrm>
          <a:prstGeom prst="rect">
            <a:avLst/>
          </a:prstGeom>
        </p:spPr>
      </p:pic>
      <p:sp>
        <p:nvSpPr>
          <p:cNvPr id="15" name="Right Arrow Callout 14"/>
          <p:cNvSpPr/>
          <p:nvPr/>
        </p:nvSpPr>
        <p:spPr>
          <a:xfrm>
            <a:off x="3876542" y="6000186"/>
            <a:ext cx="2550017" cy="400612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Anus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8789" y="4439305"/>
            <a:ext cx="1133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</a:rPr>
              <a:t>Digestive system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26558" y="1062504"/>
            <a:ext cx="5048517" cy="2410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Food is chewed in the 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mouth</a:t>
            </a:r>
            <a:r>
              <a:rPr lang="en-US" dirty="0" smtClean="0"/>
              <a:t> with the help of the teeth. This reduces food into smaller particles and during the process it is mixed with saliva. Saliva also contains a digestive</a:t>
            </a:r>
            <a:r>
              <a:rPr lang="en-US" dirty="0"/>
              <a:t> enzyme, </a:t>
            </a:r>
            <a:r>
              <a:rPr lang="en-US" b="1" dirty="0"/>
              <a:t>amylase</a:t>
            </a:r>
            <a:r>
              <a:rPr lang="en-US" dirty="0"/>
              <a:t>, which works on </a:t>
            </a:r>
            <a:r>
              <a:rPr lang="en-US" dirty="0" smtClean="0"/>
              <a:t>breaking down carbohydrate into starch. </a:t>
            </a:r>
            <a:r>
              <a:rPr lang="en-US" dirty="0"/>
              <a:t>F</a:t>
            </a:r>
            <a:r>
              <a:rPr lang="en-US" dirty="0" smtClean="0"/>
              <a:t>ood like bread, </a:t>
            </a:r>
            <a:r>
              <a:rPr lang="en-US" dirty="0"/>
              <a:t>potatoes, or pasta</a:t>
            </a:r>
            <a:r>
              <a:rPr lang="en-US" dirty="0" smtClean="0"/>
              <a:t>, are rich in carbohydrates.</a:t>
            </a:r>
            <a:endParaRPr lang="en-US" dirty="0"/>
          </a:p>
        </p:txBody>
      </p:sp>
      <p:sp>
        <p:nvSpPr>
          <p:cNvPr id="19" name="Right Arrow Callout 18"/>
          <p:cNvSpPr/>
          <p:nvPr/>
        </p:nvSpPr>
        <p:spPr>
          <a:xfrm>
            <a:off x="3876542" y="1398045"/>
            <a:ext cx="2550017" cy="425002"/>
          </a:xfrm>
          <a:prstGeom prst="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Throat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413715" y="1535810"/>
            <a:ext cx="5048517" cy="6303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Food moves from the mouth to the 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throat</a:t>
            </a:r>
            <a:r>
              <a:rPr lang="en-US" dirty="0" smtClean="0"/>
              <a:t> (or </a:t>
            </a:r>
            <a:r>
              <a:rPr lang="en-US" b="1" dirty="0" smtClean="0"/>
              <a:t>pharynx</a:t>
            </a:r>
            <a:r>
              <a:rPr lang="en-US" dirty="0" smtClean="0"/>
              <a:t>) and further to the esophagus.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413678" y="2080284"/>
            <a:ext cx="5048517" cy="18007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esophagus</a:t>
            </a:r>
            <a:r>
              <a:rPr lang="en-US" dirty="0" smtClean="0"/>
              <a:t> is a muscular tube extending from the throat to the stomach. The </a:t>
            </a:r>
            <a:r>
              <a:rPr lang="en-US" b="1" dirty="0" smtClean="0"/>
              <a:t>lower </a:t>
            </a:r>
            <a:r>
              <a:rPr lang="en-US" b="1" dirty="0"/>
              <a:t>esophageal </a:t>
            </a:r>
            <a:r>
              <a:rPr lang="en-US" b="1" dirty="0" smtClean="0"/>
              <a:t>sphincter</a:t>
            </a:r>
            <a:r>
              <a:rPr lang="en-US" dirty="0" smtClean="0"/>
              <a:t> is a valve right where the esophagus meets the stomach. It prevents the backward movement of food.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413641" y="2645019"/>
            <a:ext cx="5048517" cy="23094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stomach</a:t>
            </a:r>
            <a:r>
              <a:rPr lang="en-US" dirty="0"/>
              <a:t> is a </a:t>
            </a:r>
            <a:r>
              <a:rPr lang="en-US" b="1" dirty="0"/>
              <a:t>sac-like </a:t>
            </a:r>
            <a:r>
              <a:rPr lang="en-US" b="1" dirty="0" smtClean="0"/>
              <a:t>hollow organ with </a:t>
            </a:r>
            <a:r>
              <a:rPr lang="en-US" b="1" dirty="0"/>
              <a:t>strong muscular </a:t>
            </a:r>
            <a:r>
              <a:rPr lang="en-US" b="1" dirty="0" smtClean="0"/>
              <a:t>walls</a:t>
            </a:r>
            <a:r>
              <a:rPr lang="en-US" dirty="0" smtClean="0"/>
              <a:t>. It holds food but also serves as a mixer and grinder. The stomach also secrets acid and enzymes that further breakdown food. The </a:t>
            </a:r>
            <a:r>
              <a:rPr lang="en-US" dirty="0"/>
              <a:t>enzyme</a:t>
            </a:r>
            <a:r>
              <a:rPr lang="en-US" b="1" dirty="0"/>
              <a:t> pepsin</a:t>
            </a:r>
            <a:r>
              <a:rPr lang="en-US" dirty="0"/>
              <a:t> is responsible for </a:t>
            </a:r>
            <a:r>
              <a:rPr lang="en-US" dirty="0" smtClean="0"/>
              <a:t>protein</a:t>
            </a:r>
            <a:r>
              <a:rPr lang="en-US" b="1" dirty="0" smtClean="0"/>
              <a:t> </a:t>
            </a:r>
            <a:r>
              <a:rPr lang="en-US" dirty="0" smtClean="0"/>
              <a:t>breakdown</a:t>
            </a:r>
            <a:r>
              <a:rPr lang="en-US" dirty="0"/>
              <a:t>.</a:t>
            </a:r>
            <a:r>
              <a:rPr lang="en-US" dirty="0" smtClean="0"/>
              <a:t> This combined action renders food leaving the stomach liquid or paste.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413604" y="3198128"/>
            <a:ext cx="5048517" cy="35851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small intestine </a:t>
            </a:r>
            <a:r>
              <a:rPr lang="en-US" dirty="0"/>
              <a:t>is a long tube loosely coiled in the </a:t>
            </a:r>
            <a:r>
              <a:rPr lang="en-US" dirty="0" smtClean="0"/>
              <a:t>abdomen</a:t>
            </a:r>
            <a:r>
              <a:rPr lang="en-US" dirty="0"/>
              <a:t> </a:t>
            </a:r>
            <a:r>
              <a:rPr lang="en-US" dirty="0" smtClean="0"/>
              <a:t>(it is more </a:t>
            </a:r>
            <a:r>
              <a:rPr lang="en-US" dirty="0"/>
              <a:t>than 20 feet long</a:t>
            </a:r>
            <a:r>
              <a:rPr lang="en-US" dirty="0" smtClean="0"/>
              <a:t>). It is constituted of </a:t>
            </a:r>
            <a:r>
              <a:rPr lang="en-US" dirty="0"/>
              <a:t>three segments, the duodenum, jejunum, and </a:t>
            </a:r>
            <a:r>
              <a:rPr lang="en-US" dirty="0" smtClean="0"/>
              <a:t>ileum. It continues the digestion process using </a:t>
            </a:r>
            <a:r>
              <a:rPr lang="en-US" dirty="0"/>
              <a:t>enzymes released by </a:t>
            </a:r>
            <a:r>
              <a:rPr lang="en-US" dirty="0" smtClean="0"/>
              <a:t>the pancreas</a:t>
            </a:r>
            <a:r>
              <a:rPr lang="en-US" dirty="0"/>
              <a:t> and bile from </a:t>
            </a:r>
            <a:r>
              <a:rPr lang="en-US" dirty="0" smtClean="0"/>
              <a:t>the liver. The duodenum continues the digestive process while the </a:t>
            </a:r>
            <a:r>
              <a:rPr lang="en-US" dirty="0"/>
              <a:t>jejunum and </a:t>
            </a:r>
            <a:r>
              <a:rPr lang="en-US" dirty="0" smtClean="0"/>
              <a:t>ileum absorb minerals. Enzymes secreted by the pancreas </a:t>
            </a:r>
            <a:r>
              <a:rPr lang="en-US" dirty="0"/>
              <a:t>break down protein, fat, and </a:t>
            </a:r>
            <a:r>
              <a:rPr lang="en-US" dirty="0" smtClean="0"/>
              <a:t>carbohydrates. 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413567" y="4730267"/>
            <a:ext cx="5048517" cy="212773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Colon</a:t>
            </a:r>
            <a:r>
              <a:rPr lang="en-US" dirty="0" smtClean="0"/>
              <a:t> - It is </a:t>
            </a:r>
            <a:r>
              <a:rPr lang="en-US" dirty="0" err="1" smtClean="0"/>
              <a:t>is</a:t>
            </a:r>
            <a:r>
              <a:rPr lang="en-US" dirty="0" smtClean="0"/>
              <a:t> </a:t>
            </a:r>
            <a:r>
              <a:rPr lang="en-US" dirty="0"/>
              <a:t>a 5- to 6-foot-long muscular </a:t>
            </a:r>
            <a:r>
              <a:rPr lang="en-US" dirty="0" smtClean="0"/>
              <a:t>tube. </a:t>
            </a:r>
            <a:r>
              <a:rPr lang="en-US" dirty="0"/>
              <a:t>It is made up of the cecum, the ascending (right) colon, the transverse (across) colon, the descending (left) colon, and the sigmoid colon </a:t>
            </a:r>
            <a:r>
              <a:rPr lang="en-US" dirty="0" smtClean="0"/>
              <a:t>. </a:t>
            </a:r>
            <a:r>
              <a:rPr lang="en-US" dirty="0"/>
              <a:t>Stool, or waste left over from the digestive </a:t>
            </a:r>
            <a:r>
              <a:rPr lang="en-US" dirty="0" smtClean="0"/>
              <a:t>process is stored here. Bacteria found in the stool also synthesis vitamins.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426556" y="5562210"/>
            <a:ext cx="5048517" cy="12622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The rectum (Latin for "straight") is an 8-inch chamber that connects the colon to the </a:t>
            </a:r>
            <a:r>
              <a:rPr lang="en-US" dirty="0" smtClean="0"/>
              <a:t>anus. The rectum receives stool from the colon and holds it until evacuation.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413604" y="5450988"/>
            <a:ext cx="5048517" cy="14027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anus</a:t>
            </a:r>
            <a:r>
              <a:rPr lang="en-US" dirty="0"/>
              <a:t> is the last part of the digestive tract. It consists of the pelvic floor muscles and the two anal </a:t>
            </a:r>
            <a:r>
              <a:rPr lang="en-US" dirty="0" smtClean="0"/>
              <a:t>sphincters which regulate when and how to go to the toilet to evacuate stool or gas.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7" grpId="0" animBg="1"/>
      <p:bldP spid="2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hlinkClick r:id="rId2"/>
              </a:rPr>
              <a:t>www.ecosystemforkids.com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 the website above for more free science teaching resources for teachers and parents of students in 1</a:t>
            </a:r>
            <a:r>
              <a:rPr lang="en-US" sz="2400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6</a:t>
            </a:r>
            <a:r>
              <a:rPr lang="en-US" sz="2400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grades.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sz="24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PowerPoint Lessons | Worksheets pdf | Online quizzes | Games | Board Games | Card Games | More</a:t>
            </a:r>
            <a:endParaRPr lang="en-US" sz="2400" dirty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04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183</TotalTime>
  <Words>355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The Digestive System: How it Works</vt:lpstr>
      <vt:lpstr>The Digestive System: How it Works</vt:lpstr>
      <vt:lpstr>www.ecosystemforkids.com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Digestive System: How it Works</dc:title>
  <dc:creator>Jude</dc:creator>
  <cp:lastModifiedBy>Jude</cp:lastModifiedBy>
  <cp:revision>24</cp:revision>
  <dcterms:created xsi:type="dcterms:W3CDTF">2018-05-13T11:48:50Z</dcterms:created>
  <dcterms:modified xsi:type="dcterms:W3CDTF">2018-05-13T14:52:21Z</dcterms:modified>
</cp:coreProperties>
</file>